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oboto" panose="02000000000000000000" pitchFamily="2" charset="0"/>
      <p:regular r:id="rId12"/>
      <p:bold r:id="rId13"/>
    </p:embeddedFont>
    <p:embeddedFont>
      <p:font typeface="Roboto Slab" pitchFamily="2" charset="0"/>
      <p:regular r:id="rId1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980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741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Designing a Modern Data Architecture with Cloud Computing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406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: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Sayh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Ilyas </a:t>
            </a:r>
            <a:b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Supervised by :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Mr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Mohamed amin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talhaoui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7556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Text 3"/>
          <p:cNvSpPr/>
          <p:nvPr/>
        </p:nvSpPr>
        <p:spPr>
          <a:xfrm>
            <a:off x="1270040" y="5458658"/>
            <a:ext cx="162567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10921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to Modern Data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9389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Data-Driven Decision Making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 data architecture empowers organizations to leverage data for informed decision making, driving better business outcomes.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Insights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integrating data from various sources, modern architecture enables real-time data analytics and proactive decision-making.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3271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as a Strategic Asset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 data architecture recognizes data as a valuable asset, requiring effective management and utilization.</a:t>
            </a:r>
            <a:endParaRPr lang="en-US" sz="175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08E016-646B-22F2-3845-8B7800A66F9A}"/>
              </a:ext>
            </a:extLst>
          </p:cNvPr>
          <p:cNvSpPr/>
          <p:nvPr/>
        </p:nvSpPr>
        <p:spPr>
          <a:xfrm>
            <a:off x="12868275" y="7800975"/>
            <a:ext cx="1666875" cy="304800"/>
          </a:xfrm>
          <a:prstGeom prst="round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489" y="937498"/>
            <a:ext cx="7723823" cy="126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Benefits of Cloud Computing for Data Architecture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6489" y="2738080"/>
            <a:ext cx="355044" cy="355044"/>
          </a:xfrm>
          <a:prstGeom prst="roundRect">
            <a:avLst>
              <a:gd name="adj" fmla="val 8572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6754416" y="2738080"/>
            <a:ext cx="297942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Scalability and Elasticity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754416" y="3176707"/>
            <a:ext cx="3202543" cy="162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 infrastructure offers on-demand scalability, enabling organizations to adjust resources as needed, ensuring efficient resource utilization.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9841" y="2738080"/>
            <a:ext cx="355044" cy="355044"/>
          </a:xfrm>
          <a:prstGeom prst="roundRect">
            <a:avLst>
              <a:gd name="adj" fmla="val 8572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10717768" y="2738080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Cost Optimization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717768" y="3176707"/>
            <a:ext cx="3202543" cy="1298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Pay-as-you-go pricing models and cost-efficient cloud services can significantly reduce infrastructure costs.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96489" y="5230654"/>
            <a:ext cx="355044" cy="355044"/>
          </a:xfrm>
          <a:prstGeom prst="roundRect">
            <a:avLst>
              <a:gd name="adj" fmla="val 8572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6754416" y="5230654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Increased Agility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754416" y="5669280"/>
            <a:ext cx="3202543" cy="1298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 computing provides rapid deployment and updates, allowing organizations to adapt quickly to changing business needs.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10159841" y="5230654"/>
            <a:ext cx="355044" cy="355044"/>
          </a:xfrm>
          <a:prstGeom prst="roundRect">
            <a:avLst>
              <a:gd name="adj" fmla="val 8572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10717768" y="5230654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Enhanced Security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717768" y="5669280"/>
            <a:ext cx="3202543" cy="162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 providers invest heavily in robust security measures, safeguarding sensitive data and protecting against potential threats.</a:t>
            </a:r>
            <a:endParaRPr lang="en-US" sz="15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36B711-7835-BE24-499B-012C13FCCCA2}"/>
              </a:ext>
            </a:extLst>
          </p:cNvPr>
          <p:cNvSpPr/>
          <p:nvPr/>
        </p:nvSpPr>
        <p:spPr>
          <a:xfrm>
            <a:off x="12868275" y="7800975"/>
            <a:ext cx="1666875" cy="304800"/>
          </a:xfrm>
          <a:prstGeom prst="round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098" y="612934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Components of a Cloud-Based Data Architecture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0098" y="2340293"/>
            <a:ext cx="3680460" cy="2354104"/>
          </a:xfrm>
          <a:prstGeom prst="roundRect">
            <a:avLst>
              <a:gd name="adj" fmla="val 1420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1002983" y="2563178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Lake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2983" y="3045143"/>
            <a:ext cx="3234690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centralized repository for storing raw data from various sources, providing a single source of truth.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443" y="2340293"/>
            <a:ext cx="3680460" cy="2354104"/>
          </a:xfrm>
          <a:prstGeom prst="roundRect">
            <a:avLst>
              <a:gd name="adj" fmla="val 1420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4906328" y="2563178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Warehouse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06328" y="3045143"/>
            <a:ext cx="3234690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structured repository for storing cleansed and transformed data for analytical purposes.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0098" y="4917281"/>
            <a:ext cx="3680460" cy="2702362"/>
          </a:xfrm>
          <a:prstGeom prst="roundRect">
            <a:avLst>
              <a:gd name="adj" fmla="val 123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1002983" y="5140166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Pipelines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2983" y="5622131"/>
            <a:ext cx="3234690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processes that ingest, transform, and load data from various sources into the data lake or warehouse.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3443" y="4917281"/>
            <a:ext cx="3680460" cy="2702362"/>
          </a:xfrm>
          <a:prstGeom prst="roundRect">
            <a:avLst>
              <a:gd name="adj" fmla="val 123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4906328" y="5140166"/>
            <a:ext cx="3234690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Governance and Security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06328" y="5970389"/>
            <a:ext cx="3234690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policies and procedures to ensure data quality, access control, and compliance.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85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Strategies for Data Ingestion and Integration in the Cloud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4062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200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Extraction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6904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Extracting data from various sources, including databases, APIs, and files.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4062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6200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690479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Converting data into a consistent format, cleaning, and enriching it for analysis.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4062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200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6904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Loading transformed data into the designated data lake or warehouse.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4A52EAD-9132-7571-CA86-72A5B6DBC187}"/>
              </a:ext>
            </a:extLst>
          </p:cNvPr>
          <p:cNvSpPr/>
          <p:nvPr/>
        </p:nvSpPr>
        <p:spPr>
          <a:xfrm>
            <a:off x="12868275" y="7800975"/>
            <a:ext cx="1666875" cy="304800"/>
          </a:xfrm>
          <a:prstGeom prst="round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162" y="835343"/>
            <a:ext cx="7701677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Leveraging Cloud-Native Data Storage and Processing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1018699" y="2432090"/>
            <a:ext cx="22860" cy="4962168"/>
          </a:xfrm>
          <a:prstGeom prst="roundRect">
            <a:avLst>
              <a:gd name="adj" fmla="val 135206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1239024" y="2884051"/>
            <a:ext cx="721162" cy="22860"/>
          </a:xfrm>
          <a:prstGeom prst="roundRect">
            <a:avLst>
              <a:gd name="adj" fmla="val 135206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798374" y="2663785"/>
            <a:ext cx="463510" cy="463510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966371" y="2740938"/>
            <a:ext cx="12739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163366" y="2638068"/>
            <a:ext cx="2758678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Cloud Storage Services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163366" y="3083481"/>
            <a:ext cx="6259473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Utilizing cost-effective and scalable storage solutions like Amazon S3, Azure Blob Storage, or Google Cloud Storage.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39024" y="4606766"/>
            <a:ext cx="721162" cy="22860"/>
          </a:xfrm>
          <a:prstGeom prst="roundRect">
            <a:avLst>
              <a:gd name="adj" fmla="val 135206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8"/>
          <p:cNvSpPr/>
          <p:nvPr/>
        </p:nvSpPr>
        <p:spPr>
          <a:xfrm>
            <a:off x="798374" y="4386501"/>
            <a:ext cx="463510" cy="463510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944701" y="4463653"/>
            <a:ext cx="170736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163366" y="4360783"/>
            <a:ext cx="2864048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Cloud Data Warehouses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163366" y="4806196"/>
            <a:ext cx="6259473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Leveraging fully managed cloud data warehouses like Snowflake, BigQuery, or Redshift for efficient data analysis.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39024" y="6329482"/>
            <a:ext cx="721162" cy="22860"/>
          </a:xfrm>
          <a:prstGeom prst="roundRect">
            <a:avLst>
              <a:gd name="adj" fmla="val 135206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3"/>
          <p:cNvSpPr/>
          <p:nvPr/>
        </p:nvSpPr>
        <p:spPr>
          <a:xfrm>
            <a:off x="798374" y="6109216"/>
            <a:ext cx="463510" cy="463510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4"/>
          <p:cNvSpPr/>
          <p:nvPr/>
        </p:nvSpPr>
        <p:spPr>
          <a:xfrm>
            <a:off x="946606" y="6186368"/>
            <a:ext cx="166926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163366" y="6083498"/>
            <a:ext cx="266164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Serverless Computing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163366" y="6528911"/>
            <a:ext cx="6259473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Employing serverless computing services like AWS Lambda, Azure Functions, or Google Cloud Functions for scalable data processing.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635" y="574596"/>
            <a:ext cx="12397502" cy="626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Ensuring Data Governance and Security in the Cloud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923" y="1601867"/>
            <a:ext cx="1636752" cy="14757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6566" y="2330410"/>
            <a:ext cx="103346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027057" y="2183130"/>
            <a:ext cx="1756172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Access Control</a:t>
            </a:r>
            <a:endParaRPr lang="en-US" sz="1950" dirty="0"/>
          </a:p>
        </p:txBody>
      </p:sp>
      <p:sp>
        <p:nvSpPr>
          <p:cNvPr id="6" name="Shape 3"/>
          <p:cNvSpPr/>
          <p:nvPr/>
        </p:nvSpPr>
        <p:spPr>
          <a:xfrm>
            <a:off x="4876681" y="3093125"/>
            <a:ext cx="9002078" cy="11430"/>
          </a:xfrm>
          <a:prstGeom prst="roundRect">
            <a:avLst>
              <a:gd name="adj" fmla="val 263082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487" y="3127653"/>
            <a:ext cx="3273623" cy="14757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39064" y="3664982"/>
            <a:ext cx="138351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845493" y="3488412"/>
            <a:ext cx="2505789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Encryption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845493" y="3921919"/>
            <a:ext cx="647569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Protecting data at rest and in transit with robust encryption mechanisms.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5695117" y="4618911"/>
            <a:ext cx="8183642" cy="11430"/>
          </a:xfrm>
          <a:prstGeom prst="roundRect">
            <a:avLst>
              <a:gd name="adj" fmla="val 263082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051" y="4653439"/>
            <a:ext cx="4910495" cy="14757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40493" y="5190768"/>
            <a:ext cx="135374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6663928" y="4853821"/>
            <a:ext cx="2505789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Compliance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663928" y="5287328"/>
            <a:ext cx="7064454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Adhering to industry regulations like GDPR and HIPAA for data privacy and security.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6513552" y="6144697"/>
            <a:ext cx="7365206" cy="11430"/>
          </a:xfrm>
          <a:prstGeom prst="roundRect">
            <a:avLst>
              <a:gd name="adj" fmla="val 263082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16" y="6179225"/>
            <a:ext cx="6547366" cy="147578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35611" y="6716554"/>
            <a:ext cx="145256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7482364" y="6539984"/>
            <a:ext cx="4056340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Masking and Anonymization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482364" y="6973491"/>
            <a:ext cx="598551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Protecting sensitive data by masking or anonymizing it for analysis.</a:t>
            </a:r>
            <a:endParaRPr lang="en-US" sz="155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3CBDB42-4A08-1B92-0C2A-2C0FA4AEBF39}"/>
              </a:ext>
            </a:extLst>
          </p:cNvPr>
          <p:cNvSpPr/>
          <p:nvPr/>
        </p:nvSpPr>
        <p:spPr>
          <a:xfrm>
            <a:off x="12868275" y="7800975"/>
            <a:ext cx="1666875" cy="304800"/>
          </a:xfrm>
          <a:prstGeom prst="round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47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Modernizing Legacy Data Systems with the Cloud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13660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2"/>
          <p:cNvSpPr/>
          <p:nvPr/>
        </p:nvSpPr>
        <p:spPr>
          <a:xfrm>
            <a:off x="1020604" y="3040380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0474"/>
            <a:ext cx="31926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Migration Strategy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0893"/>
            <a:ext cx="80273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Planning and executing a phased migration of legacy data systems to the cloud.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0536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Shape 6"/>
          <p:cNvSpPr/>
          <p:nvPr/>
        </p:nvSpPr>
        <p:spPr>
          <a:xfrm>
            <a:off x="793790" y="4033957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7"/>
          <p:cNvSpPr/>
          <p:nvPr/>
        </p:nvSpPr>
        <p:spPr>
          <a:xfrm>
            <a:off x="1020604" y="4642128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0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118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Transforming legacy data formats and structures to be compatible with cloud platforms.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68856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Shape 11"/>
          <p:cNvSpPr/>
          <p:nvPr/>
        </p:nvSpPr>
        <p:spPr>
          <a:xfrm>
            <a:off x="793790" y="5817156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2"/>
          <p:cNvSpPr/>
          <p:nvPr/>
        </p:nvSpPr>
        <p:spPr>
          <a:xfrm>
            <a:off x="1020604" y="6425327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6043970"/>
            <a:ext cx="35247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Cloud-Native Applications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53438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Developing or migrating applications to leverage cloud-native services and technologies.</a:t>
            </a:r>
            <a:endParaRPr lang="en-US" sz="17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3AADBE9-E4F5-CD7C-B8E8-F56F40CE0EBD}"/>
              </a:ext>
            </a:extLst>
          </p:cNvPr>
          <p:cNvSpPr/>
          <p:nvPr/>
        </p:nvSpPr>
        <p:spPr>
          <a:xfrm>
            <a:off x="12868275" y="7800975"/>
            <a:ext cx="1666875" cy="304800"/>
          </a:xfrm>
          <a:prstGeom prst="round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5813"/>
            <a:ext cx="71539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8101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Modernize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30315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Embrace cloud computing to modernize data architecture and unlock its potential.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808101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Integrate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330315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data from diverse sources to gain comprehensive insights and informed decision-making.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808101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Innovate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330315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cloud-native technologies for innovative data-driven solutions and business transformation.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3C2123-5FA7-3BED-FD1F-10A03245440A}"/>
              </a:ext>
            </a:extLst>
          </p:cNvPr>
          <p:cNvSpPr/>
          <p:nvPr/>
        </p:nvSpPr>
        <p:spPr>
          <a:xfrm>
            <a:off x="12868275" y="7800975"/>
            <a:ext cx="1666875" cy="304800"/>
          </a:xfrm>
          <a:prstGeom prst="roundRect">
            <a:avLst/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551</Words>
  <Application>Microsoft Office PowerPoint</Application>
  <PresentationFormat>Custom</PresentationFormat>
  <Paragraphs>85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Roboto</vt:lpstr>
      <vt:lpstr>Roboto Slab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ILYAS SAYH</cp:lastModifiedBy>
  <cp:revision>2</cp:revision>
  <dcterms:created xsi:type="dcterms:W3CDTF">2025-01-20T12:54:04Z</dcterms:created>
  <dcterms:modified xsi:type="dcterms:W3CDTF">2025-01-20T12:58:10Z</dcterms:modified>
</cp:coreProperties>
</file>